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78" r:id="rId2"/>
    <p:sldId id="279" r:id="rId3"/>
    <p:sldId id="28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J’utilise, j’écris, je décompose les nombres de 60 à 99.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87E66D72-BFED-E50C-6178-B2521F174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515714"/>
              </p:ext>
            </p:extLst>
          </p:nvPr>
        </p:nvGraphicFramePr>
        <p:xfrm>
          <a:off x="706717" y="1245000"/>
          <a:ext cx="7477226" cy="506871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745044">
                  <a:extLst>
                    <a:ext uri="{9D8B030D-6E8A-4147-A177-3AD203B41FA5}">
                      <a16:colId xmlns:a16="http://schemas.microsoft.com/office/drawing/2014/main" val="3457116790"/>
                    </a:ext>
                  </a:extLst>
                </a:gridCol>
                <a:gridCol w="4732182">
                  <a:extLst>
                    <a:ext uri="{9D8B030D-6E8A-4147-A177-3AD203B41FA5}">
                      <a16:colId xmlns:a16="http://schemas.microsoft.com/office/drawing/2014/main" val="1803683127"/>
                    </a:ext>
                  </a:extLst>
                </a:gridCol>
              </a:tblGrid>
              <a:tr h="844571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effectLst/>
                        </a:rPr>
                        <a:t>J’entends</a:t>
                      </a:r>
                      <a:endParaRPr lang="fr-FR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extLst>
                  <a:ext uri="{0D108BD9-81ED-4DB2-BD59-A6C34878D82A}">
                    <a16:rowId xmlns:a16="http://schemas.microsoft.com/office/drawing/2014/main" val="1246058130"/>
                  </a:ext>
                </a:extLst>
              </a:tr>
              <a:tr h="223689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effectLst/>
                        </a:rPr>
                        <a:t>Je représente</a:t>
                      </a:r>
                      <a:endParaRPr lang="fr-FR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kern="100" dirty="0">
                          <a:effectLst/>
                        </a:rPr>
                        <a:t> </a:t>
                      </a:r>
                      <a:endParaRPr lang="fr-FR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extLst>
                  <a:ext uri="{0D108BD9-81ED-4DB2-BD59-A6C34878D82A}">
                    <a16:rowId xmlns:a16="http://schemas.microsoft.com/office/drawing/2014/main" val="3895778343"/>
                  </a:ext>
                </a:extLst>
              </a:tr>
              <a:tr h="954462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effectLst/>
                        </a:rPr>
                        <a:t>Je décompose</a:t>
                      </a:r>
                      <a:endParaRPr lang="fr-FR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extLst>
                  <a:ext uri="{0D108BD9-81ED-4DB2-BD59-A6C34878D82A}">
                    <a16:rowId xmlns:a16="http://schemas.microsoft.com/office/drawing/2014/main" val="2241033605"/>
                  </a:ext>
                </a:extLst>
              </a:tr>
              <a:tr h="1032785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effectLst/>
                        </a:rPr>
                        <a:t>J’écris en chiffres</a:t>
                      </a:r>
                      <a:endParaRPr lang="fr-FR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extLst>
                  <a:ext uri="{0D108BD9-81ED-4DB2-BD59-A6C34878D82A}">
                    <a16:rowId xmlns:a16="http://schemas.microsoft.com/office/drawing/2014/main" val="402822814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A79CCCE-3C17-6280-0946-4E43B1A875A1}"/>
              </a:ext>
            </a:extLst>
          </p:cNvPr>
          <p:cNvSpPr txBox="1"/>
          <p:nvPr/>
        </p:nvSpPr>
        <p:spPr>
          <a:xfrm>
            <a:off x="4199906" y="1368546"/>
            <a:ext cx="3309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« soixante-douze »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A0820E5-7AE4-5BCA-7BB7-90FBC62DEE9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42" y="3801055"/>
            <a:ext cx="264954" cy="25476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15AAB31-6424-C7CE-D2F3-E6D41CC32E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386" y="2316593"/>
            <a:ext cx="256023" cy="174292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0945D2B-2222-1B4D-BDA2-BA85DB7F6A5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409" y="2316593"/>
            <a:ext cx="256023" cy="174292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A022D05-5A9E-9E33-153B-D79EA681F6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211" y="2316593"/>
            <a:ext cx="256023" cy="174292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D18A077-DBEF-4AE2-77CA-8A12D50B1D4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487" y="2312892"/>
            <a:ext cx="256023" cy="174292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7BF0C18-497A-4894-76D5-0EDFD0DA4C5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510" y="2312892"/>
            <a:ext cx="256023" cy="1742926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0B2E136-C51B-4E62-7EC8-E44B109D0C0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312" y="2312892"/>
            <a:ext cx="256023" cy="1742926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1220EBC0-362B-C3AA-3F19-029F561F0851}"/>
              </a:ext>
            </a:extLst>
          </p:cNvPr>
          <p:cNvSpPr txBox="1"/>
          <p:nvPr/>
        </p:nvSpPr>
        <p:spPr>
          <a:xfrm>
            <a:off x="4199905" y="1366397"/>
            <a:ext cx="3309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« </a:t>
            </a:r>
            <a:r>
              <a:rPr lang="fr-FR" sz="3200" dirty="0">
                <a:solidFill>
                  <a:srgbClr val="FF0000"/>
                </a:solidFill>
              </a:rPr>
              <a:t>soixante</a:t>
            </a:r>
            <a:r>
              <a:rPr lang="fr-FR" sz="3200" dirty="0">
                <a:solidFill>
                  <a:srgbClr val="00B050"/>
                </a:solidFill>
              </a:rPr>
              <a:t>-douze »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BBC2CE10-854B-A645-6C6C-4B9EB3F4931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730" y="2312892"/>
            <a:ext cx="256023" cy="174292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8B561E0B-1C1A-28B8-C6AA-334904F19F1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042" y="3544143"/>
            <a:ext cx="264954" cy="254763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7E1A3D16-6D44-1528-CF53-4F70D1DDEC6B}"/>
              </a:ext>
            </a:extLst>
          </p:cNvPr>
          <p:cNvSpPr txBox="1"/>
          <p:nvPr/>
        </p:nvSpPr>
        <p:spPr>
          <a:xfrm>
            <a:off x="4199905" y="1364248"/>
            <a:ext cx="3309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« </a:t>
            </a:r>
            <a:r>
              <a:rPr lang="fr-FR" sz="3200" dirty="0">
                <a:solidFill>
                  <a:srgbClr val="FF0000"/>
                </a:solidFill>
              </a:rPr>
              <a:t>soixante</a:t>
            </a:r>
            <a:r>
              <a:rPr lang="fr-FR" sz="3200" dirty="0">
                <a:solidFill>
                  <a:srgbClr val="00B050"/>
                </a:solidFill>
              </a:rPr>
              <a:t>-</a:t>
            </a:r>
            <a:r>
              <a:rPr lang="fr-FR" sz="3200" dirty="0">
                <a:solidFill>
                  <a:srgbClr val="FF0000"/>
                </a:solidFill>
              </a:rPr>
              <a:t>douze</a:t>
            </a:r>
            <a:r>
              <a:rPr lang="fr-FR" sz="3200" dirty="0">
                <a:solidFill>
                  <a:srgbClr val="00B050"/>
                </a:solidFill>
              </a:rPr>
              <a:t> »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15727F6-9674-D7C2-E2E2-D7BCE1C24111}"/>
              </a:ext>
            </a:extLst>
          </p:cNvPr>
          <p:cNvSpPr txBox="1"/>
          <p:nvPr/>
        </p:nvSpPr>
        <p:spPr>
          <a:xfrm>
            <a:off x="4572000" y="4354286"/>
            <a:ext cx="3167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60    +   12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917E260-E7B5-4919-3F12-256E5F431C14}"/>
              </a:ext>
            </a:extLst>
          </p:cNvPr>
          <p:cNvSpPr txBox="1"/>
          <p:nvPr/>
        </p:nvSpPr>
        <p:spPr>
          <a:xfrm>
            <a:off x="5588335" y="5393377"/>
            <a:ext cx="8203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/>
      <p:bldP spid="26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87E66D72-BFED-E50C-6178-B2521F174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36421"/>
              </p:ext>
            </p:extLst>
          </p:nvPr>
        </p:nvGraphicFramePr>
        <p:xfrm>
          <a:off x="706717" y="1245000"/>
          <a:ext cx="8039350" cy="506871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595283">
                  <a:extLst>
                    <a:ext uri="{9D8B030D-6E8A-4147-A177-3AD203B41FA5}">
                      <a16:colId xmlns:a16="http://schemas.microsoft.com/office/drawing/2014/main" val="3457116790"/>
                    </a:ext>
                  </a:extLst>
                </a:gridCol>
                <a:gridCol w="5444067">
                  <a:extLst>
                    <a:ext uri="{9D8B030D-6E8A-4147-A177-3AD203B41FA5}">
                      <a16:colId xmlns:a16="http://schemas.microsoft.com/office/drawing/2014/main" val="1803683127"/>
                    </a:ext>
                  </a:extLst>
                </a:gridCol>
              </a:tblGrid>
              <a:tr h="844571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effectLst/>
                        </a:rPr>
                        <a:t>J’entends</a:t>
                      </a:r>
                      <a:endParaRPr lang="fr-FR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extLst>
                  <a:ext uri="{0D108BD9-81ED-4DB2-BD59-A6C34878D82A}">
                    <a16:rowId xmlns:a16="http://schemas.microsoft.com/office/drawing/2014/main" val="1246058130"/>
                  </a:ext>
                </a:extLst>
              </a:tr>
              <a:tr h="223689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effectLst/>
                        </a:rPr>
                        <a:t>Je représente</a:t>
                      </a:r>
                      <a:endParaRPr lang="fr-FR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900" kern="100" dirty="0">
                          <a:effectLst/>
                        </a:rPr>
                        <a:t> </a:t>
                      </a:r>
                      <a:endParaRPr lang="fr-FR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extLst>
                  <a:ext uri="{0D108BD9-81ED-4DB2-BD59-A6C34878D82A}">
                    <a16:rowId xmlns:a16="http://schemas.microsoft.com/office/drawing/2014/main" val="3895778343"/>
                  </a:ext>
                </a:extLst>
              </a:tr>
              <a:tr h="954462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effectLst/>
                        </a:rPr>
                        <a:t>Je décompose</a:t>
                      </a:r>
                      <a:endParaRPr lang="fr-FR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extLst>
                  <a:ext uri="{0D108BD9-81ED-4DB2-BD59-A6C34878D82A}">
                    <a16:rowId xmlns:a16="http://schemas.microsoft.com/office/drawing/2014/main" val="2241033605"/>
                  </a:ext>
                </a:extLst>
              </a:tr>
              <a:tr h="1032785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effectLst/>
                        </a:rPr>
                        <a:t>J’écris en chiffres</a:t>
                      </a:r>
                      <a:endParaRPr lang="fr-FR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fr-FR" sz="9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097" marR="54097" marT="0" marB="0" anchor="ctr"/>
                </a:tc>
                <a:extLst>
                  <a:ext uri="{0D108BD9-81ED-4DB2-BD59-A6C34878D82A}">
                    <a16:rowId xmlns:a16="http://schemas.microsoft.com/office/drawing/2014/main" val="402822814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A79CCCE-3C17-6280-0946-4E43B1A875A1}"/>
              </a:ext>
            </a:extLst>
          </p:cNvPr>
          <p:cNvSpPr txBox="1"/>
          <p:nvPr/>
        </p:nvSpPr>
        <p:spPr>
          <a:xfrm>
            <a:off x="3991386" y="1358094"/>
            <a:ext cx="4199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« quatre-vingt-cinq »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A0820E5-7AE4-5BCA-7BB7-90FBC62DEE9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862" y="3799745"/>
            <a:ext cx="264954" cy="25476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15AAB31-6424-C7CE-D2F3-E6D41CC32E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351" y="2312892"/>
            <a:ext cx="256023" cy="174292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0945D2B-2222-1B4D-BDA2-BA85DB7F6A5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374" y="2312892"/>
            <a:ext cx="256023" cy="174292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A022D05-5A9E-9E33-153B-D79EA681F6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516" y="2316593"/>
            <a:ext cx="256023" cy="174292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D18A077-DBEF-4AE2-77CA-8A12D50B1D4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792" y="2312892"/>
            <a:ext cx="256023" cy="174292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7BF0C18-497A-4894-76D5-0EDFD0DA4C5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372" y="2312892"/>
            <a:ext cx="256023" cy="1742926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0B2E136-C51B-4E62-7EC8-E44B109D0C0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174" y="2312892"/>
            <a:ext cx="256023" cy="174292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8B561E0B-1C1A-28B8-C6AA-334904F19F1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862" y="3542833"/>
            <a:ext cx="264954" cy="254763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415727F6-9674-D7C2-E2E2-D7BCE1C24111}"/>
              </a:ext>
            </a:extLst>
          </p:cNvPr>
          <p:cNvSpPr txBox="1"/>
          <p:nvPr/>
        </p:nvSpPr>
        <p:spPr>
          <a:xfrm>
            <a:off x="3509628" y="4534570"/>
            <a:ext cx="540926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400" dirty="0"/>
              <a:t>20 + 20 + 20 + 20 + 5 = 80 + 5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917E260-E7B5-4919-3F12-256E5F431C14}"/>
              </a:ext>
            </a:extLst>
          </p:cNvPr>
          <p:cNvSpPr txBox="1"/>
          <p:nvPr/>
        </p:nvSpPr>
        <p:spPr>
          <a:xfrm>
            <a:off x="5588335" y="5393377"/>
            <a:ext cx="8203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85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5010291-A15D-2041-78F7-3DFBE0DBE9F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250" y="2316878"/>
            <a:ext cx="256023" cy="174292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7EF1A29-FAE8-207F-9031-8532505E67F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052" y="2316878"/>
            <a:ext cx="256023" cy="174292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14EC5F0-0F81-9DA2-1F48-591627D6D59F}"/>
              </a:ext>
            </a:extLst>
          </p:cNvPr>
          <p:cNvSpPr txBox="1"/>
          <p:nvPr/>
        </p:nvSpPr>
        <p:spPr>
          <a:xfrm>
            <a:off x="3984037" y="1355945"/>
            <a:ext cx="4199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« </a:t>
            </a:r>
            <a:r>
              <a:rPr lang="fr-FR" sz="3200" dirty="0">
                <a:solidFill>
                  <a:srgbClr val="FF0000"/>
                </a:solidFill>
              </a:rPr>
              <a:t>quatre-vingt</a:t>
            </a:r>
            <a:r>
              <a:rPr lang="fr-FR" sz="3200" dirty="0">
                <a:solidFill>
                  <a:srgbClr val="00B050"/>
                </a:solidFill>
              </a:rPr>
              <a:t>-cinq »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4AEE32D-9DA5-078C-DEE5-A5E3CAC3FFF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61" y="3799744"/>
            <a:ext cx="264954" cy="25476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51C3B59-4ECD-9C2E-EB99-2B20F9B9D90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461" y="3542832"/>
            <a:ext cx="264954" cy="2547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7DBB71C-4BB0-C03B-E070-F3D4917C31E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493" y="3670214"/>
            <a:ext cx="264954" cy="25476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E1B92D5-016F-03C4-41A9-E699BBD67006}"/>
              </a:ext>
            </a:extLst>
          </p:cNvPr>
          <p:cNvSpPr txBox="1"/>
          <p:nvPr/>
        </p:nvSpPr>
        <p:spPr>
          <a:xfrm>
            <a:off x="3984037" y="1353796"/>
            <a:ext cx="4199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« </a:t>
            </a:r>
            <a:r>
              <a:rPr lang="fr-FR" sz="3200" dirty="0">
                <a:solidFill>
                  <a:srgbClr val="FF0000"/>
                </a:solidFill>
              </a:rPr>
              <a:t>quatre-vingt-cinq </a:t>
            </a:r>
            <a:r>
              <a:rPr lang="fr-FR" sz="3200" dirty="0">
                <a:solidFill>
                  <a:srgbClr val="00B050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82184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7" grpId="0"/>
      <p:bldP spid="28" grpId="0"/>
      <p:bldP spid="9" grpId="0"/>
      <p:bldP spid="1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1456</TotalTime>
  <Words>73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</vt:lpstr>
      <vt:lpstr>Observe.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62</cp:revision>
  <dcterms:created xsi:type="dcterms:W3CDTF">2023-02-07T14:55:57Z</dcterms:created>
  <dcterms:modified xsi:type="dcterms:W3CDTF">2025-09-03T09:37:37Z</dcterms:modified>
</cp:coreProperties>
</file>